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7" r:id="rId4"/>
    <p:sldId id="267" r:id="rId5"/>
    <p:sldId id="268" r:id="rId6"/>
    <p:sldId id="269" r:id="rId7"/>
    <p:sldId id="270" r:id="rId8"/>
    <p:sldId id="271" r:id="rId9"/>
    <p:sldId id="272" r:id="rId10"/>
    <p:sldId id="273" r:id="rId11"/>
    <p:sldId id="274" r:id="rId12"/>
    <p:sldId id="27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14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FE43C5-FCDE-5240-A7D3-FA16AC899D98}" type="datetimeFigureOut">
              <a:rPr lang="en-US" smtClean="0"/>
              <a:t>2/2/14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732A3DF-6FDF-544D-BCC2-3CE10158AD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E43C5-FCDE-5240-A7D3-FA16AC899D98}"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A3DF-6FDF-544D-BCC2-3CE10158AD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E43C5-FCDE-5240-A7D3-FA16AC899D98}"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A3DF-6FDF-544D-BCC2-3CE10158AD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E43C5-FCDE-5240-A7D3-FA16AC899D98}"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A3DF-6FDF-544D-BCC2-3CE10158AD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E43C5-FCDE-5240-A7D3-FA16AC899D98}"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A3DF-6FDF-544D-BCC2-3CE10158AD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FE43C5-FCDE-5240-A7D3-FA16AC899D98}" type="datetimeFigureOut">
              <a:rPr lang="en-US" smtClean="0"/>
              <a:t>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A3DF-6FDF-544D-BCC2-3CE10158ADAF}"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FE43C5-FCDE-5240-A7D3-FA16AC899D98}" type="datetimeFigureOut">
              <a:rPr lang="en-US" smtClean="0"/>
              <a:t>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2A3DF-6FDF-544D-BCC2-3CE10158ADAF}"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FE43C5-FCDE-5240-A7D3-FA16AC899D98}" type="datetimeFigureOut">
              <a:rPr lang="en-US" smtClean="0"/>
              <a:t>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2A3DF-6FDF-544D-BCC2-3CE10158AD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E43C5-FCDE-5240-A7D3-FA16AC899D98}" type="datetimeFigureOut">
              <a:rPr lang="en-US" smtClean="0"/>
              <a:t>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2A3DF-6FDF-544D-BCC2-3CE10158AD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FE43C5-FCDE-5240-A7D3-FA16AC899D98}" type="datetimeFigureOut">
              <a:rPr lang="en-US" smtClean="0"/>
              <a:t>2/2/14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6732A3DF-6FDF-544D-BCC2-3CE10158AD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FE43C5-FCDE-5240-A7D3-FA16AC899D98}" type="datetimeFigureOut">
              <a:rPr lang="en-US" smtClean="0"/>
              <a:t>2/2/14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6732A3DF-6FDF-544D-BCC2-3CE10158AD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FE43C5-FCDE-5240-A7D3-FA16AC899D98}" type="datetimeFigureOut">
              <a:rPr lang="en-US" smtClean="0"/>
              <a:t>2/2/14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732A3DF-6FDF-544D-BCC2-3CE10158AD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Research-Based Argument Essay</a:t>
            </a:r>
            <a:endParaRPr lang="en-US" sz="3200" dirty="0"/>
          </a:p>
        </p:txBody>
      </p:sp>
      <p:sp>
        <p:nvSpPr>
          <p:cNvPr id="5" name="Text Placeholder 4"/>
          <p:cNvSpPr>
            <a:spLocks noGrp="1"/>
          </p:cNvSpPr>
          <p:nvPr>
            <p:ph type="body" sz="half" idx="2"/>
          </p:nvPr>
        </p:nvSpPr>
        <p:spPr/>
        <p:txBody>
          <a:bodyPr>
            <a:normAutofit/>
          </a:bodyPr>
          <a:lstStyle/>
          <a:p>
            <a:r>
              <a:rPr lang="en-US" sz="2000" dirty="0"/>
              <a:t>Session </a:t>
            </a:r>
            <a:r>
              <a:rPr lang="en-US" sz="2000" dirty="0" smtClean="0"/>
              <a:t>3:</a:t>
            </a:r>
            <a:endParaRPr lang="en-US" sz="2000" dirty="0"/>
          </a:p>
          <a:p>
            <a:r>
              <a:rPr lang="en-US" sz="2000" dirty="0" smtClean="0"/>
              <a:t>Using Evidence to Build </a:t>
            </a:r>
            <a:r>
              <a:rPr lang="en-US" sz="2000" dirty="0" err="1" smtClean="0"/>
              <a:t>Arguements</a:t>
            </a:r>
            <a:endParaRPr lang="en-US" sz="2000" dirty="0"/>
          </a:p>
          <a:p>
            <a:endParaRPr lang="en-US" sz="2000" dirty="0"/>
          </a:p>
        </p:txBody>
      </p:sp>
      <p:pic>
        <p:nvPicPr>
          <p:cNvPr id="3" name="Picture 2" descr="imag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7091">
            <a:off x="5029200" y="1481096"/>
            <a:ext cx="2997200" cy="3776472"/>
          </a:xfrm>
          <a:prstGeom prst="rect">
            <a:avLst/>
          </a:prstGeom>
        </p:spPr>
      </p:pic>
    </p:spTree>
    <p:extLst>
      <p:ext uri="{BB962C8B-B14F-4D97-AF65-F5344CB8AC3E}">
        <p14:creationId xmlns:p14="http://schemas.microsoft.com/office/powerpoint/2010/main" val="24269046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Milk Essays</a:t>
            </a:r>
            <a:endParaRPr lang="en-US" dirty="0"/>
          </a:p>
        </p:txBody>
      </p:sp>
      <p:sp>
        <p:nvSpPr>
          <p:cNvPr id="3" name="Text Placeholder 2"/>
          <p:cNvSpPr>
            <a:spLocks noGrp="1"/>
          </p:cNvSpPr>
          <p:nvPr>
            <p:ph type="body" idx="1"/>
          </p:nvPr>
        </p:nvSpPr>
        <p:spPr>
          <a:xfrm>
            <a:off x="1557869" y="2020067"/>
            <a:ext cx="2939521" cy="922453"/>
          </a:xfrm>
        </p:spPr>
        <p:txBody>
          <a:bodyPr>
            <a:noAutofit/>
          </a:bodyPr>
          <a:lstStyle/>
          <a:p>
            <a:r>
              <a:rPr lang="en-US" sz="3200" dirty="0" smtClean="0"/>
              <a:t>Copying from evidence text</a:t>
            </a:r>
            <a:endParaRPr lang="en-US" sz="3200" dirty="0"/>
          </a:p>
        </p:txBody>
      </p:sp>
      <p:sp>
        <p:nvSpPr>
          <p:cNvPr id="4" name="Text Placeholder 3"/>
          <p:cNvSpPr>
            <a:spLocks noGrp="1"/>
          </p:cNvSpPr>
          <p:nvPr>
            <p:ph type="body" sz="quarter" idx="3"/>
          </p:nvPr>
        </p:nvSpPr>
        <p:spPr>
          <a:xfrm>
            <a:off x="4910669" y="1715893"/>
            <a:ext cx="2944368" cy="1229378"/>
          </a:xfrm>
        </p:spPr>
        <p:txBody>
          <a:bodyPr>
            <a:noAutofit/>
          </a:bodyPr>
          <a:lstStyle/>
          <a:p>
            <a:r>
              <a:rPr lang="en-US" sz="2400" dirty="0" smtClean="0"/>
              <a:t>Revising to paraphrase using your own words</a:t>
            </a:r>
            <a:endParaRPr lang="en-US" sz="2400" dirty="0"/>
          </a:p>
        </p:txBody>
      </p:sp>
      <p:sp>
        <p:nvSpPr>
          <p:cNvPr id="5" name="Content Placeholder 4"/>
          <p:cNvSpPr>
            <a:spLocks noGrp="1"/>
          </p:cNvSpPr>
          <p:nvPr>
            <p:ph sz="quarter" idx="13"/>
          </p:nvPr>
        </p:nvSpPr>
        <p:spPr/>
        <p:txBody>
          <a:bodyPr>
            <a:normAutofit fontScale="85000" lnSpcReduction="20000"/>
          </a:bodyPr>
          <a:lstStyle/>
          <a:p>
            <a:r>
              <a:rPr lang="en-US" dirty="0" smtClean="0"/>
              <a:t>Sophia’s writing</a:t>
            </a:r>
          </a:p>
          <a:p>
            <a:r>
              <a:rPr lang="en-US" dirty="0" smtClean="0"/>
              <a:t>Chocolate milk should be in school because it is healthy. Chocolate milk has the same nine essential </a:t>
            </a:r>
            <a:r>
              <a:rPr lang="en-US" dirty="0" err="1" smtClean="0"/>
              <a:t>nutriens</a:t>
            </a:r>
            <a:r>
              <a:rPr lang="en-US" dirty="0" smtClean="0"/>
              <a:t> as white milk, and a small amount of added sugar compared to other beverages.</a:t>
            </a:r>
            <a:endParaRPr lang="en-US" dirty="0"/>
          </a:p>
        </p:txBody>
      </p:sp>
      <p:sp>
        <p:nvSpPr>
          <p:cNvPr id="6" name="Content Placeholder 5"/>
          <p:cNvSpPr>
            <a:spLocks noGrp="1"/>
          </p:cNvSpPr>
          <p:nvPr>
            <p:ph sz="quarter" idx="14"/>
          </p:nvPr>
        </p:nvSpPr>
        <p:spPr>
          <a:xfrm>
            <a:off x="4645151" y="2944813"/>
            <a:ext cx="3227832" cy="3116522"/>
          </a:xfrm>
        </p:spPr>
        <p:txBody>
          <a:bodyPr>
            <a:normAutofit fontScale="85000" lnSpcReduction="20000"/>
          </a:bodyPr>
          <a:lstStyle/>
          <a:p>
            <a:r>
              <a:rPr lang="en-US" dirty="0" smtClean="0"/>
              <a:t>Chocolate milk should be in school because it is healthy. It is packed with things that kids need to live and grow, nine nutrients to be exact. There is some extra sugar, but not as much as other drinks. Not nearly as much. It’s hardly anything compared to drinks like soda.</a:t>
            </a:r>
            <a:endParaRPr lang="en-US" dirty="0"/>
          </a:p>
        </p:txBody>
      </p:sp>
    </p:spTree>
    <p:extLst>
      <p:ext uri="{BB962C8B-B14F-4D97-AF65-F5344CB8AC3E}">
        <p14:creationId xmlns:p14="http://schemas.microsoft.com/office/powerpoint/2010/main" val="4116317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99" y="817582"/>
            <a:ext cx="7436370" cy="1202485"/>
          </a:xfrm>
        </p:spPr>
        <p:txBody>
          <a:bodyPr>
            <a:normAutofit/>
          </a:bodyPr>
          <a:lstStyle/>
          <a:p>
            <a:r>
              <a:rPr lang="en-US" sz="2800" dirty="0" smtClean="0"/>
              <a:t>Using a checklist to make your writing better.</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You are the kind of writers who want to do a great job.</a:t>
            </a:r>
            <a:endParaRPr lang="en-US" dirty="0"/>
          </a:p>
          <a:p>
            <a:r>
              <a:rPr lang="en-US" dirty="0" smtClean="0"/>
              <a:t>These Checklists are for 5</a:t>
            </a:r>
            <a:r>
              <a:rPr lang="en-US" baseline="30000" dirty="0" smtClean="0"/>
              <a:t>th</a:t>
            </a:r>
            <a:r>
              <a:rPr lang="en-US" dirty="0" smtClean="0"/>
              <a:t> and 6</a:t>
            </a:r>
            <a:r>
              <a:rPr lang="en-US" baseline="30000" dirty="0" smtClean="0"/>
              <a:t>th</a:t>
            </a:r>
            <a:r>
              <a:rPr lang="en-US" dirty="0" smtClean="0"/>
              <a:t> graders.</a:t>
            </a:r>
          </a:p>
          <a:p>
            <a:r>
              <a:rPr lang="en-US" dirty="0" smtClean="0"/>
              <a:t>Let’s reach for the stars!</a:t>
            </a:r>
          </a:p>
          <a:p>
            <a:endParaRPr lang="en-US" sz="900" dirty="0"/>
          </a:p>
          <a:p>
            <a:r>
              <a:rPr lang="en-US" dirty="0" smtClean="0"/>
              <a:t>Look at the checklist and your paper. Mark the part of your paper on the checklist  that you need to improve: this is your goal.</a:t>
            </a:r>
          </a:p>
          <a:p>
            <a:r>
              <a:rPr lang="en-US" dirty="0" smtClean="0"/>
              <a:t>Put your name on my copy of the checklist to show what you have as a goal.</a:t>
            </a:r>
          </a:p>
          <a:p>
            <a:pPr marL="0" indent="0">
              <a:buNone/>
            </a:pPr>
            <a:endParaRPr lang="en-US" dirty="0"/>
          </a:p>
          <a:p>
            <a:pPr marL="0" indent="0">
              <a:buNone/>
            </a:pPr>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11796627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586330"/>
          </a:xfrm>
        </p:spPr>
        <p:txBody>
          <a:bodyPr>
            <a:normAutofit fontScale="90000"/>
          </a:bodyPr>
          <a:lstStyle/>
          <a:p>
            <a:r>
              <a:rPr lang="en-US" dirty="0" smtClean="0"/>
              <a:t>Homework</a:t>
            </a:r>
            <a:endParaRPr lang="en-US" dirty="0"/>
          </a:p>
        </p:txBody>
      </p:sp>
      <p:sp>
        <p:nvSpPr>
          <p:cNvPr id="3" name="Content Placeholder 2"/>
          <p:cNvSpPr>
            <a:spLocks noGrp="1"/>
          </p:cNvSpPr>
          <p:nvPr>
            <p:ph idx="1"/>
          </p:nvPr>
        </p:nvSpPr>
        <p:spPr>
          <a:xfrm>
            <a:off x="779872" y="1403913"/>
            <a:ext cx="7509054" cy="5080825"/>
          </a:xfrm>
        </p:spPr>
        <p:txBody>
          <a:bodyPr>
            <a:normAutofit fontScale="92500" lnSpcReduction="10000"/>
          </a:bodyPr>
          <a:lstStyle/>
          <a:p>
            <a:pPr marL="0" indent="0">
              <a:buNone/>
            </a:pPr>
            <a:r>
              <a:rPr lang="en-US" dirty="0" smtClean="0"/>
              <a:t>.Read </a:t>
            </a:r>
            <a:r>
              <a:rPr lang="en-US" dirty="0"/>
              <a:t>“The Secrets of Dairy Industry” by Cecilia, </a:t>
            </a:r>
            <a:r>
              <a:rPr lang="en-US" dirty="0" smtClean="0"/>
              <a:t>a 6th grader</a:t>
            </a:r>
            <a:r>
              <a:rPr lang="en-US" dirty="0"/>
              <a:t>. </a:t>
            </a:r>
          </a:p>
          <a:p>
            <a:r>
              <a:rPr lang="en-US" sz="900" dirty="0"/>
              <a:t> </a:t>
            </a:r>
          </a:p>
          <a:p>
            <a:r>
              <a:rPr lang="en-US" u="sng" dirty="0"/>
              <a:t>When you read, look for places where she has included a(n):</a:t>
            </a:r>
            <a:endParaRPr lang="en-US" dirty="0"/>
          </a:p>
          <a:p>
            <a:r>
              <a:rPr lang="en-US" sz="900" dirty="0"/>
              <a:t> </a:t>
            </a:r>
          </a:p>
          <a:p>
            <a:r>
              <a:rPr lang="en-US" dirty="0" smtClean="0"/>
              <a:t>Opinion            Fact</a:t>
            </a:r>
            <a:r>
              <a:rPr lang="en-US" dirty="0"/>
              <a:t> </a:t>
            </a:r>
            <a:r>
              <a:rPr lang="en-US" dirty="0" smtClean="0"/>
              <a:t>                 Quote</a:t>
            </a:r>
            <a:r>
              <a:rPr lang="en-US" dirty="0"/>
              <a:t> </a:t>
            </a:r>
            <a:r>
              <a:rPr lang="en-US" dirty="0" smtClean="0"/>
              <a:t>            Example</a:t>
            </a:r>
            <a:endParaRPr lang="en-US" dirty="0"/>
          </a:p>
          <a:p>
            <a:r>
              <a:rPr lang="en-US" sz="900" dirty="0"/>
              <a:t> </a:t>
            </a:r>
          </a:p>
          <a:p>
            <a:r>
              <a:rPr lang="en-US" u="sng" dirty="0"/>
              <a:t>Also look for places where the author</a:t>
            </a:r>
            <a:endParaRPr lang="en-US" dirty="0"/>
          </a:p>
          <a:p>
            <a:r>
              <a:rPr lang="en-US" sz="900" dirty="0"/>
              <a:t> </a:t>
            </a:r>
          </a:p>
          <a:p>
            <a:r>
              <a:rPr lang="en-US" dirty="0"/>
              <a:t>Explains evidence</a:t>
            </a:r>
          </a:p>
          <a:p>
            <a:r>
              <a:rPr lang="en-US" sz="900" dirty="0"/>
              <a:t> </a:t>
            </a:r>
          </a:p>
          <a:p>
            <a:r>
              <a:rPr lang="en-US" dirty="0"/>
              <a:t>Shows different side of argument</a:t>
            </a:r>
          </a:p>
          <a:p>
            <a:r>
              <a:rPr lang="en-US" sz="900" dirty="0"/>
              <a:t> </a:t>
            </a:r>
          </a:p>
          <a:p>
            <a:r>
              <a:rPr lang="en-US" dirty="0"/>
              <a:t>Mark each time you find one of the examples above, mark it with a star, and jot a note or phrase to tell which of the goals above that the author shows at that part</a:t>
            </a:r>
            <a:r>
              <a:rPr lang="en-US" dirty="0" smtClean="0"/>
              <a:t>.</a:t>
            </a:r>
          </a:p>
          <a:p>
            <a:r>
              <a:rPr lang="en-US" dirty="0" smtClean="0"/>
              <a:t> Example: When you find an opinion, write a star there and the word Opinion.</a:t>
            </a:r>
            <a:endParaRPr lang="en-US" dirty="0"/>
          </a:p>
        </p:txBody>
      </p:sp>
    </p:spTree>
    <p:extLst>
      <p:ext uri="{BB962C8B-B14F-4D97-AF65-F5344CB8AC3E}">
        <p14:creationId xmlns:p14="http://schemas.microsoft.com/office/powerpoint/2010/main" val="21260347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writers…</a:t>
            </a:r>
            <a:endParaRPr lang="en-US" dirty="0"/>
          </a:p>
        </p:txBody>
      </p:sp>
      <p:sp>
        <p:nvSpPr>
          <p:cNvPr id="3" name="Content Placeholder 2"/>
          <p:cNvSpPr>
            <a:spLocks noGrp="1"/>
          </p:cNvSpPr>
          <p:nvPr>
            <p:ph idx="1"/>
          </p:nvPr>
        </p:nvSpPr>
        <p:spPr/>
        <p:txBody>
          <a:bodyPr/>
          <a:lstStyle/>
          <a:p>
            <a:r>
              <a:rPr lang="en-US" dirty="0" smtClean="0"/>
              <a:t>…give compelling evidence to prove their point</a:t>
            </a:r>
            <a:endParaRPr lang="en-US" dirty="0"/>
          </a:p>
          <a:p>
            <a:endParaRPr lang="en-US" dirty="0" smtClean="0"/>
          </a:p>
          <a:p>
            <a:r>
              <a:rPr lang="en-US" dirty="0"/>
              <a:t> </a:t>
            </a:r>
            <a:r>
              <a:rPr lang="en-US" dirty="0" smtClean="0"/>
              <a:t>…pour over research, finding the evidence will really support their claim</a:t>
            </a:r>
            <a:endParaRPr lang="en-US" dirty="0" smtClean="0"/>
          </a:p>
          <a:p>
            <a:endParaRPr lang="en-US" dirty="0" smtClean="0"/>
          </a:p>
          <a:p>
            <a:r>
              <a:rPr lang="en-US" dirty="0" smtClean="0"/>
              <a:t>…start by putting that evidence in their own words</a:t>
            </a:r>
            <a:endParaRPr lang="en-US" dirty="0"/>
          </a:p>
        </p:txBody>
      </p:sp>
    </p:spTree>
    <p:extLst>
      <p:ext uri="{BB962C8B-B14F-4D97-AF65-F5344CB8AC3E}">
        <p14:creationId xmlns:p14="http://schemas.microsoft.com/office/powerpoint/2010/main" val="37679466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normAutofit fontScale="90000"/>
          </a:bodyPr>
          <a:lstStyle/>
          <a:p>
            <a:r>
              <a:rPr lang="en-US" sz="2800" dirty="0" smtClean="0"/>
              <a:t>Listen for evidence. Think of ways to help Jack use more text evidence.</a:t>
            </a:r>
            <a:endParaRPr lang="en-US" sz="2800" dirty="0"/>
          </a:p>
        </p:txBody>
      </p:sp>
      <p:pic>
        <p:nvPicPr>
          <p:cNvPr id="8" name="Content Placeholder 7" descr="Screen Shot 2014-02-02 at 12.54.54 PM.png"/>
          <p:cNvPicPr>
            <a:picLocks noGrp="1" noChangeAspect="1"/>
          </p:cNvPicPr>
          <p:nvPr>
            <p:ph idx="1"/>
          </p:nvPr>
        </p:nvPicPr>
        <p:blipFill>
          <a:blip r:embed="rId2">
            <a:extLst>
              <a:ext uri="{28A0092B-C50C-407E-A947-70E740481C1C}">
                <a14:useLocalDpi xmlns:a14="http://schemas.microsoft.com/office/drawing/2010/main" val="0"/>
              </a:ext>
            </a:extLst>
          </a:blip>
          <a:srcRect l="-63284" r="-63284"/>
          <a:stretch>
            <a:fillRect/>
          </a:stretch>
        </p:blipFill>
        <p:spPr>
          <a:xfrm>
            <a:off x="1463675" y="1600201"/>
            <a:ext cx="6196013" cy="4597399"/>
          </a:xfrm>
        </p:spPr>
      </p:pic>
      <p:sp>
        <p:nvSpPr>
          <p:cNvPr id="9" name="TextBox 8"/>
          <p:cNvSpPr txBox="1"/>
          <p:nvPr/>
        </p:nvSpPr>
        <p:spPr>
          <a:xfrm>
            <a:off x="1092201" y="2286000"/>
            <a:ext cx="1955800" cy="923330"/>
          </a:xfrm>
          <a:prstGeom prst="rect">
            <a:avLst/>
          </a:prstGeom>
          <a:noFill/>
        </p:spPr>
        <p:txBody>
          <a:bodyPr wrap="square" rtlCol="0">
            <a:spAutoFit/>
          </a:bodyPr>
          <a:lstStyle/>
          <a:p>
            <a:r>
              <a:rPr lang="en-US" dirty="0" smtClean="0"/>
              <a:t>Which article </a:t>
            </a:r>
          </a:p>
          <a:p>
            <a:r>
              <a:rPr lang="en-US" dirty="0" smtClean="0"/>
              <a:t>Would help Jack add evidence?</a:t>
            </a:r>
            <a:endParaRPr lang="en-US" dirty="0"/>
          </a:p>
        </p:txBody>
      </p:sp>
      <p:sp>
        <p:nvSpPr>
          <p:cNvPr id="10" name="TextBox 9"/>
          <p:cNvSpPr txBox="1"/>
          <p:nvPr/>
        </p:nvSpPr>
        <p:spPr>
          <a:xfrm>
            <a:off x="1092201" y="3962400"/>
            <a:ext cx="1377300" cy="923330"/>
          </a:xfrm>
          <a:prstGeom prst="rect">
            <a:avLst/>
          </a:prstGeom>
          <a:noFill/>
        </p:spPr>
        <p:txBody>
          <a:bodyPr wrap="none" rtlCol="0">
            <a:spAutoFit/>
          </a:bodyPr>
          <a:lstStyle/>
          <a:p>
            <a:r>
              <a:rPr lang="en-US" dirty="0" smtClean="0"/>
              <a:t>Let’s look at </a:t>
            </a:r>
          </a:p>
          <a:p>
            <a:r>
              <a:rPr lang="en-US" dirty="0" smtClean="0"/>
              <a:t>Nutrition in </a:t>
            </a:r>
          </a:p>
          <a:p>
            <a:r>
              <a:rPr lang="en-US" dirty="0" smtClean="0"/>
              <a:t>Disguise.</a:t>
            </a:r>
            <a:endParaRPr lang="en-US" dirty="0"/>
          </a:p>
        </p:txBody>
      </p:sp>
    </p:spTree>
    <p:extLst>
      <p:ext uri="{BB962C8B-B14F-4D97-AF65-F5344CB8AC3E}">
        <p14:creationId xmlns:p14="http://schemas.microsoft.com/office/powerpoint/2010/main" val="23151707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1" y="817583"/>
            <a:ext cx="7272868" cy="655618"/>
          </a:xfrm>
        </p:spPr>
        <p:txBody>
          <a:bodyPr>
            <a:normAutofit fontScale="90000"/>
          </a:bodyPr>
          <a:lstStyle/>
          <a:p>
            <a:r>
              <a:rPr lang="en-US" sz="2200" dirty="0" smtClean="0"/>
              <a:t>Skim for evidence, write the gist, find where it fits in your piece</a:t>
            </a:r>
            <a:r>
              <a:rPr lang="en-US" dirty="0" smtClean="0"/>
              <a:t>.</a:t>
            </a:r>
            <a:endParaRPr lang="en-US" dirty="0"/>
          </a:p>
        </p:txBody>
      </p:sp>
      <p:pic>
        <p:nvPicPr>
          <p:cNvPr id="5" name="Content Placeholder 4" descr="Jack'sLetter.pdf"/>
          <p:cNvPicPr>
            <a:picLocks noGrp="1" noChangeAspect="1"/>
          </p:cNvPicPr>
          <p:nvPr>
            <p:ph sz="quarter" idx="13"/>
          </p:nvPr>
        </p:nvPicPr>
        <p:blipFill>
          <a:blip r:embed="rId2">
            <a:extLst>
              <a:ext uri="{28A0092B-C50C-407E-A947-70E740481C1C}">
                <a14:useLocalDpi xmlns:a14="http://schemas.microsoft.com/office/drawing/2010/main" val="0"/>
              </a:ext>
            </a:extLst>
          </a:blip>
          <a:srcRect l="-7480" r="-7480"/>
          <a:stretch>
            <a:fillRect/>
          </a:stretch>
        </p:blipFill>
        <p:spPr>
          <a:xfrm>
            <a:off x="1298448" y="1473200"/>
            <a:ext cx="3200400" cy="4825999"/>
          </a:xfrm>
        </p:spPr>
      </p:pic>
      <p:pic>
        <p:nvPicPr>
          <p:cNvPr id="6" name="Content Placeholder 5" descr="Screen Shot 2014-02-02 at 1.14.55 PM.png"/>
          <p:cNvPicPr>
            <a:picLocks noGrp="1" noChangeAspect="1"/>
          </p:cNvPicPr>
          <p:nvPr>
            <p:ph sz="quarter" idx="14"/>
          </p:nvPr>
        </p:nvPicPr>
        <p:blipFill>
          <a:blip r:embed="rId3">
            <a:extLst>
              <a:ext uri="{28A0092B-C50C-407E-A947-70E740481C1C}">
                <a14:useLocalDpi xmlns:a14="http://schemas.microsoft.com/office/drawing/2010/main" val="0"/>
              </a:ext>
            </a:extLst>
          </a:blip>
          <a:srcRect t="9750" b="9750"/>
          <a:stretch>
            <a:fillRect/>
          </a:stretch>
        </p:blipFill>
        <p:spPr>
          <a:xfrm>
            <a:off x="4663440" y="1473200"/>
            <a:ext cx="3200400" cy="4571999"/>
          </a:xfrm>
        </p:spPr>
      </p:pic>
    </p:spTree>
    <p:extLst>
      <p:ext uri="{BB962C8B-B14F-4D97-AF65-F5344CB8AC3E}">
        <p14:creationId xmlns:p14="http://schemas.microsoft.com/office/powerpoint/2010/main" val="492386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help Jack.</a:t>
            </a:r>
            <a:endParaRPr lang="en-US" dirty="0"/>
          </a:p>
        </p:txBody>
      </p:sp>
      <p:sp>
        <p:nvSpPr>
          <p:cNvPr id="3" name="Content Placeholder 2"/>
          <p:cNvSpPr>
            <a:spLocks noGrp="1"/>
          </p:cNvSpPr>
          <p:nvPr>
            <p:ph idx="1"/>
          </p:nvPr>
        </p:nvSpPr>
        <p:spPr/>
        <p:txBody>
          <a:bodyPr/>
          <a:lstStyle/>
          <a:p>
            <a:r>
              <a:rPr lang="en-US" dirty="0" smtClean="0"/>
              <a:t>Skim the article</a:t>
            </a:r>
          </a:p>
          <a:p>
            <a:r>
              <a:rPr lang="en-US" dirty="0" smtClean="0"/>
              <a:t>Jot down evidence that supports his claim (paraphrase in your own words)</a:t>
            </a:r>
          </a:p>
          <a:p>
            <a:r>
              <a:rPr lang="en-US" dirty="0" smtClean="0"/>
              <a:t>Find where it fits in his piece.</a:t>
            </a:r>
          </a:p>
        </p:txBody>
      </p:sp>
    </p:spTree>
    <p:extLst>
      <p:ext uri="{BB962C8B-B14F-4D97-AF65-F5344CB8AC3E}">
        <p14:creationId xmlns:p14="http://schemas.microsoft.com/office/powerpoint/2010/main" val="13710876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a work plan using:</a:t>
            </a:r>
            <a:br>
              <a:rPr lang="en-US" dirty="0" smtClean="0"/>
            </a:br>
            <a:r>
              <a:rPr lang="en-US" dirty="0" smtClean="0"/>
              <a:t>How </a:t>
            </a:r>
            <a:r>
              <a:rPr lang="en-US" dirty="0" smtClean="0"/>
              <a:t>to Write an Argument</a:t>
            </a:r>
            <a:endParaRPr lang="en-US" dirty="0"/>
          </a:p>
        </p:txBody>
      </p:sp>
      <p:sp>
        <p:nvSpPr>
          <p:cNvPr id="3" name="Content Placeholder 2"/>
          <p:cNvSpPr>
            <a:spLocks noGrp="1"/>
          </p:cNvSpPr>
          <p:nvPr>
            <p:ph idx="1"/>
          </p:nvPr>
        </p:nvSpPr>
        <p:spPr>
          <a:xfrm>
            <a:off x="1463040" y="2159944"/>
            <a:ext cx="6196405" cy="3919669"/>
          </a:xfrm>
        </p:spPr>
        <p:txBody>
          <a:bodyPr>
            <a:normAutofit fontScale="92500" lnSpcReduction="10000"/>
          </a:bodyPr>
          <a:lstStyle/>
          <a:p>
            <a:r>
              <a:rPr lang="en-US" dirty="0" smtClean="0"/>
              <a:t>Collect evidence that allows you to think through various sides of an argument.</a:t>
            </a:r>
          </a:p>
          <a:p>
            <a:endParaRPr lang="en-US" dirty="0" smtClean="0"/>
          </a:p>
          <a:p>
            <a:r>
              <a:rPr lang="en-US" dirty="0" smtClean="0"/>
              <a:t>Rehearse by explaining your position and listing your reasons point by point.</a:t>
            </a:r>
          </a:p>
          <a:p>
            <a:endParaRPr lang="en-US" dirty="0" smtClean="0"/>
          </a:p>
          <a:p>
            <a:r>
              <a:rPr lang="en-US" dirty="0" smtClean="0"/>
              <a:t>Plan your claim and reasons into boxes-and-bullets structure</a:t>
            </a:r>
            <a:r>
              <a:rPr lang="en-US" dirty="0" smtClean="0"/>
              <a:t>.</a:t>
            </a:r>
          </a:p>
          <a:p>
            <a:endParaRPr lang="en-US" dirty="0" smtClean="0"/>
          </a:p>
          <a:p>
            <a:r>
              <a:rPr lang="en-US" dirty="0" smtClean="0"/>
              <a:t>Use evidence to support your reason.</a:t>
            </a:r>
          </a:p>
          <a:p>
            <a:pPr lvl="1"/>
            <a:r>
              <a:rPr lang="en-US" dirty="0" smtClean="0"/>
              <a:t>Paraphrase, putting it in your own words.</a:t>
            </a:r>
            <a:endParaRPr lang="en-US" dirty="0"/>
          </a:p>
        </p:txBody>
      </p:sp>
    </p:spTree>
    <p:extLst>
      <p:ext uri="{BB962C8B-B14F-4D97-AF65-F5344CB8AC3E}">
        <p14:creationId xmlns:p14="http://schemas.microsoft.com/office/powerpoint/2010/main" val="15269324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Mid-Workshop Point: </a:t>
            </a:r>
            <a:br>
              <a:rPr lang="en-US" sz="2800" dirty="0" smtClean="0"/>
            </a:br>
            <a:r>
              <a:rPr lang="en-US" sz="2800" dirty="0" smtClean="0"/>
              <a:t>Writers consider quality AND </a:t>
            </a:r>
            <a:br>
              <a:rPr lang="en-US" sz="2800" dirty="0" smtClean="0"/>
            </a:br>
            <a:r>
              <a:rPr lang="en-US" sz="2800" dirty="0" smtClean="0"/>
              <a:t>relevance of text evidence</a:t>
            </a:r>
            <a:endParaRPr lang="en-US" sz="2800" dirty="0"/>
          </a:p>
        </p:txBody>
      </p:sp>
      <p:sp>
        <p:nvSpPr>
          <p:cNvPr id="3" name="Content Placeholder 2"/>
          <p:cNvSpPr>
            <a:spLocks noGrp="1"/>
          </p:cNvSpPr>
          <p:nvPr>
            <p:ph idx="1"/>
          </p:nvPr>
        </p:nvSpPr>
        <p:spPr/>
        <p:txBody>
          <a:bodyPr/>
          <a:lstStyle/>
          <a:p>
            <a:r>
              <a:rPr lang="en-US" dirty="0" smtClean="0"/>
              <a:t>How many of you cited text evidence twice? Three times?</a:t>
            </a:r>
          </a:p>
          <a:p>
            <a:endParaRPr lang="en-US" dirty="0" smtClean="0"/>
          </a:p>
          <a:p>
            <a:r>
              <a:rPr lang="en-US" dirty="0" smtClean="0"/>
              <a:t>Evidence only works if you explain how it supports the reason.</a:t>
            </a:r>
          </a:p>
          <a:p>
            <a:endParaRPr lang="en-US" dirty="0"/>
          </a:p>
          <a:p>
            <a:r>
              <a:rPr lang="en-US" dirty="0" smtClean="0"/>
              <a:t>Example on next slide</a:t>
            </a:r>
          </a:p>
        </p:txBody>
      </p:sp>
    </p:spTree>
    <p:extLst>
      <p:ext uri="{BB962C8B-B14F-4D97-AF65-F5344CB8AC3E}">
        <p14:creationId xmlns:p14="http://schemas.microsoft.com/office/powerpoint/2010/main" val="41339647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Claim: Cities should outlaw smoking in city buildings everywhere because then people will smoke less.</a:t>
            </a:r>
            <a:endParaRPr lang="en-US" sz="3100" dirty="0"/>
          </a:p>
        </p:txBody>
      </p:sp>
      <p:sp>
        <p:nvSpPr>
          <p:cNvPr id="4" name="Text Placeholder 3"/>
          <p:cNvSpPr>
            <a:spLocks noGrp="1"/>
          </p:cNvSpPr>
          <p:nvPr>
            <p:ph type="body" idx="1"/>
          </p:nvPr>
        </p:nvSpPr>
        <p:spPr/>
        <p:txBody>
          <a:bodyPr>
            <a:normAutofit/>
          </a:bodyPr>
          <a:lstStyle/>
          <a:p>
            <a:r>
              <a:rPr lang="en-US" sz="3600" dirty="0" smtClean="0"/>
              <a:t>Evidence</a:t>
            </a:r>
            <a:endParaRPr lang="en-US" sz="3600" dirty="0"/>
          </a:p>
        </p:txBody>
      </p:sp>
      <p:sp>
        <p:nvSpPr>
          <p:cNvPr id="5" name="Text Placeholder 4"/>
          <p:cNvSpPr>
            <a:spLocks noGrp="1"/>
          </p:cNvSpPr>
          <p:nvPr>
            <p:ph type="body" sz="quarter" idx="3"/>
          </p:nvPr>
        </p:nvSpPr>
        <p:spPr/>
        <p:txBody>
          <a:bodyPr>
            <a:noAutofit/>
          </a:bodyPr>
          <a:lstStyle/>
          <a:p>
            <a:r>
              <a:rPr lang="en-US" sz="2800" dirty="0" smtClean="0"/>
              <a:t>Evidence with explanation</a:t>
            </a:r>
            <a:endParaRPr lang="en-US" sz="2800" dirty="0"/>
          </a:p>
        </p:txBody>
      </p:sp>
      <p:sp>
        <p:nvSpPr>
          <p:cNvPr id="6" name="Content Placeholder 5"/>
          <p:cNvSpPr>
            <a:spLocks noGrp="1"/>
          </p:cNvSpPr>
          <p:nvPr>
            <p:ph sz="quarter" idx="13"/>
          </p:nvPr>
        </p:nvSpPr>
        <p:spPr/>
        <p:txBody>
          <a:bodyPr>
            <a:normAutofit lnSpcReduction="10000"/>
          </a:bodyPr>
          <a:lstStyle/>
          <a:p>
            <a:r>
              <a:rPr lang="en-US" dirty="0" smtClean="0"/>
              <a:t>Thirty percent fewer people smoke in New York City this year than last year.</a:t>
            </a:r>
          </a:p>
          <a:p>
            <a:endParaRPr lang="en-US" dirty="0"/>
          </a:p>
          <a:p>
            <a:pPr marL="0" indent="0">
              <a:buNone/>
            </a:pPr>
            <a:r>
              <a:rPr lang="en-US" dirty="0" smtClean="0"/>
              <a:t>Does this evidence support the claim?</a:t>
            </a:r>
            <a:endParaRPr lang="en-US" dirty="0"/>
          </a:p>
        </p:txBody>
      </p:sp>
      <p:sp>
        <p:nvSpPr>
          <p:cNvPr id="7" name="Content Placeholder 6"/>
          <p:cNvSpPr>
            <a:spLocks noGrp="1"/>
          </p:cNvSpPr>
          <p:nvPr>
            <p:ph sz="quarter" idx="14"/>
          </p:nvPr>
        </p:nvSpPr>
        <p:spPr/>
        <p:txBody>
          <a:bodyPr>
            <a:normAutofit fontScale="92500" lnSpcReduction="20000"/>
          </a:bodyPr>
          <a:lstStyle/>
          <a:p>
            <a:r>
              <a:rPr lang="en-US" dirty="0" smtClean="0"/>
              <a:t>In NYC, a law was passed outlawing smoking in buildings and now, after that law, thirty percent fewer people smoke in NYC. This shows that the law outlawing smoking in city buildings has made a big difference.</a:t>
            </a:r>
            <a:endParaRPr lang="en-US" dirty="0"/>
          </a:p>
        </p:txBody>
      </p:sp>
    </p:spTree>
    <p:extLst>
      <p:ext uri="{BB962C8B-B14F-4D97-AF65-F5344CB8AC3E}">
        <p14:creationId xmlns:p14="http://schemas.microsoft.com/office/powerpoint/2010/main" val="901821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 Writers Ask Themselves When Connecting Reasons and Evidence</a:t>
            </a:r>
            <a:endParaRPr lang="en-US" sz="2800" dirty="0"/>
          </a:p>
        </p:txBody>
      </p:sp>
      <p:sp>
        <p:nvSpPr>
          <p:cNvPr id="3" name="Content Placeholder 2"/>
          <p:cNvSpPr>
            <a:spLocks noGrp="1"/>
          </p:cNvSpPr>
          <p:nvPr>
            <p:ph idx="1"/>
          </p:nvPr>
        </p:nvSpPr>
        <p:spPr/>
        <p:txBody>
          <a:bodyPr/>
          <a:lstStyle/>
          <a:p>
            <a:r>
              <a:rPr lang="en-US" dirty="0" smtClean="0"/>
              <a:t>Why is this important?</a:t>
            </a:r>
          </a:p>
          <a:p>
            <a:endParaRPr lang="en-US" dirty="0"/>
          </a:p>
          <a:p>
            <a:r>
              <a:rPr lang="en-US" dirty="0" smtClean="0"/>
              <a:t>How does it connect to the point?</a:t>
            </a:r>
          </a:p>
          <a:p>
            <a:endParaRPr lang="en-US" dirty="0"/>
          </a:p>
          <a:p>
            <a:r>
              <a:rPr lang="en-US" dirty="0" smtClean="0"/>
              <a:t>What are you trying to teach/show/make your readers believe?</a:t>
            </a:r>
            <a:endParaRPr lang="en-US" dirty="0"/>
          </a:p>
        </p:txBody>
      </p:sp>
    </p:spTree>
    <p:extLst>
      <p:ext uri="{BB962C8B-B14F-4D97-AF65-F5344CB8AC3E}">
        <p14:creationId xmlns:p14="http://schemas.microsoft.com/office/powerpoint/2010/main" val="95940566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1091</TotalTime>
  <Words>552</Words>
  <Application>Microsoft Macintosh PowerPoint</Application>
  <PresentationFormat>On-screen Show (4:3)</PresentationFormat>
  <Paragraphs>79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Research-Based Argument Essay</vt:lpstr>
      <vt:lpstr>Argument writers…</vt:lpstr>
      <vt:lpstr>Listen for evidence. Think of ways to help Jack use more text evidence.</vt:lpstr>
      <vt:lpstr>Skim for evidence, write the gist, find where it fits in your piece.</vt:lpstr>
      <vt:lpstr>Now, you help Jack.</vt:lpstr>
      <vt:lpstr>Make a work plan using: How to Write an Argument</vt:lpstr>
      <vt:lpstr>Mid-Workshop Point:  Writers consider quality AND  relevance of text evidence</vt:lpstr>
      <vt:lpstr>Claim: Cities should outlaw smoking in city buildings everywhere because then people will smoke less.</vt:lpstr>
      <vt:lpstr>Questions Writers Ask Themselves When Connecting Reasons and Evidence</vt:lpstr>
      <vt:lpstr>Example from Milk Essays</vt:lpstr>
      <vt:lpstr>Using a checklist to make your writing better.</vt:lpstr>
      <vt:lpstr>Homework</vt:lpstr>
    </vt:vector>
  </TitlesOfParts>
  <Company>ICSD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Research-Based Argument Essay</dc:title>
  <dc:creator>Information Technology</dc:creator>
  <cp:lastModifiedBy>Information Technology</cp:lastModifiedBy>
  <cp:revision>21</cp:revision>
  <dcterms:created xsi:type="dcterms:W3CDTF">2014-01-30T01:48:04Z</dcterms:created>
  <dcterms:modified xsi:type="dcterms:W3CDTF">2014-02-02T20:47:37Z</dcterms:modified>
</cp:coreProperties>
</file>